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5" r:id="rId4"/>
    <p:sldId id="266" r:id="rId5"/>
    <p:sldId id="267" r:id="rId6"/>
    <p:sldId id="268" r:id="rId7"/>
    <p:sldId id="269" r:id="rId8"/>
    <p:sldId id="264" r:id="rId9"/>
    <p:sldId id="270" r:id="rId10"/>
    <p:sldId id="271" r:id="rId11"/>
    <p:sldId id="272" r:id="rId12"/>
    <p:sldId id="273" r:id="rId13"/>
    <p:sldId id="274" r:id="rId14"/>
    <p:sldId id="275" r:id="rId15"/>
    <p:sldId id="262" r:id="rId16"/>
  </p:sldIdLst>
  <p:sldSz cx="9144000" cy="6858000" type="screen4x3"/>
  <p:notesSz cx="7026275" cy="93122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gJPg+HjmA5o4A6mZuFkInsldIB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 snapToGrid="0">
      <p:cViewPr>
        <p:scale>
          <a:sx n="100" d="100"/>
          <a:sy n="100" d="100"/>
        </p:scale>
        <p:origin x="1960" y="5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5356" cy="46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9329" y="0"/>
            <a:ext cx="3045356" cy="46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5863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3264" y="4423967"/>
            <a:ext cx="5619747" cy="419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4753"/>
            <a:ext cx="3045356" cy="46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9329" y="8844753"/>
            <a:ext cx="3045356" cy="46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6438"/>
            <a:ext cx="4637088" cy="3478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935564" y="4422377"/>
            <a:ext cx="5155147" cy="4193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309563"/>
            <a:ext cx="3027362" cy="2270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15:notes"/>
          <p:cNvSpPr txBox="1">
            <a:spLocks noGrp="1"/>
          </p:cNvSpPr>
          <p:nvPr>
            <p:ph type="body" idx="1"/>
          </p:nvPr>
        </p:nvSpPr>
        <p:spPr>
          <a:xfrm>
            <a:off x="0" y="2639750"/>
            <a:ext cx="7026275" cy="597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9853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309563"/>
            <a:ext cx="3027362" cy="2270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15:notes"/>
          <p:cNvSpPr txBox="1">
            <a:spLocks noGrp="1"/>
          </p:cNvSpPr>
          <p:nvPr>
            <p:ph type="body" idx="1"/>
          </p:nvPr>
        </p:nvSpPr>
        <p:spPr>
          <a:xfrm>
            <a:off x="0" y="2639750"/>
            <a:ext cx="7026275" cy="597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7806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309563"/>
            <a:ext cx="3027362" cy="2270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15:notes"/>
          <p:cNvSpPr txBox="1">
            <a:spLocks noGrp="1"/>
          </p:cNvSpPr>
          <p:nvPr>
            <p:ph type="body" idx="1"/>
          </p:nvPr>
        </p:nvSpPr>
        <p:spPr>
          <a:xfrm>
            <a:off x="0" y="2639750"/>
            <a:ext cx="7026275" cy="597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653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309563"/>
            <a:ext cx="3027362" cy="2270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15:notes"/>
          <p:cNvSpPr txBox="1">
            <a:spLocks noGrp="1"/>
          </p:cNvSpPr>
          <p:nvPr>
            <p:ph type="body" idx="1"/>
          </p:nvPr>
        </p:nvSpPr>
        <p:spPr>
          <a:xfrm>
            <a:off x="0" y="2639750"/>
            <a:ext cx="7026275" cy="597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2269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309563"/>
            <a:ext cx="3027362" cy="2270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15:notes"/>
          <p:cNvSpPr txBox="1">
            <a:spLocks noGrp="1"/>
          </p:cNvSpPr>
          <p:nvPr>
            <p:ph type="body" idx="1"/>
          </p:nvPr>
        </p:nvSpPr>
        <p:spPr>
          <a:xfrm>
            <a:off x="0" y="2639750"/>
            <a:ext cx="7026275" cy="597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4088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309563"/>
            <a:ext cx="3027362" cy="2270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6" name="Google Shape;156;p16:notes"/>
          <p:cNvSpPr txBox="1">
            <a:spLocks noGrp="1"/>
          </p:cNvSpPr>
          <p:nvPr>
            <p:ph type="body" idx="1"/>
          </p:nvPr>
        </p:nvSpPr>
        <p:spPr>
          <a:xfrm>
            <a:off x="0" y="2639750"/>
            <a:ext cx="7026275" cy="597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309563"/>
            <a:ext cx="3027362" cy="2270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15:notes"/>
          <p:cNvSpPr txBox="1">
            <a:spLocks noGrp="1"/>
          </p:cNvSpPr>
          <p:nvPr>
            <p:ph type="body" idx="1"/>
          </p:nvPr>
        </p:nvSpPr>
        <p:spPr>
          <a:xfrm>
            <a:off x="0" y="2639750"/>
            <a:ext cx="7026275" cy="597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309563"/>
            <a:ext cx="3027362" cy="2270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15:notes"/>
          <p:cNvSpPr txBox="1">
            <a:spLocks noGrp="1"/>
          </p:cNvSpPr>
          <p:nvPr>
            <p:ph type="body" idx="1"/>
          </p:nvPr>
        </p:nvSpPr>
        <p:spPr>
          <a:xfrm>
            <a:off x="0" y="2639750"/>
            <a:ext cx="7026275" cy="597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5478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309563"/>
            <a:ext cx="3027362" cy="2270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15:notes"/>
          <p:cNvSpPr txBox="1">
            <a:spLocks noGrp="1"/>
          </p:cNvSpPr>
          <p:nvPr>
            <p:ph type="body" idx="1"/>
          </p:nvPr>
        </p:nvSpPr>
        <p:spPr>
          <a:xfrm>
            <a:off x="0" y="2639750"/>
            <a:ext cx="7026275" cy="597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637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309563"/>
            <a:ext cx="3027362" cy="2270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15:notes"/>
          <p:cNvSpPr txBox="1">
            <a:spLocks noGrp="1"/>
          </p:cNvSpPr>
          <p:nvPr>
            <p:ph type="body" idx="1"/>
          </p:nvPr>
        </p:nvSpPr>
        <p:spPr>
          <a:xfrm>
            <a:off x="0" y="2639750"/>
            <a:ext cx="7026275" cy="597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4639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309563"/>
            <a:ext cx="3027362" cy="2270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15:notes"/>
          <p:cNvSpPr txBox="1">
            <a:spLocks noGrp="1"/>
          </p:cNvSpPr>
          <p:nvPr>
            <p:ph type="body" idx="1"/>
          </p:nvPr>
        </p:nvSpPr>
        <p:spPr>
          <a:xfrm>
            <a:off x="0" y="2639750"/>
            <a:ext cx="7026275" cy="597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7819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309563"/>
            <a:ext cx="3027362" cy="2270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15:notes"/>
          <p:cNvSpPr txBox="1">
            <a:spLocks noGrp="1"/>
          </p:cNvSpPr>
          <p:nvPr>
            <p:ph type="body" idx="1"/>
          </p:nvPr>
        </p:nvSpPr>
        <p:spPr>
          <a:xfrm>
            <a:off x="0" y="2639750"/>
            <a:ext cx="7026275" cy="597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842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309563"/>
            <a:ext cx="3027362" cy="2270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15:notes"/>
          <p:cNvSpPr txBox="1">
            <a:spLocks noGrp="1"/>
          </p:cNvSpPr>
          <p:nvPr>
            <p:ph type="body" idx="1"/>
          </p:nvPr>
        </p:nvSpPr>
        <p:spPr>
          <a:xfrm>
            <a:off x="0" y="2639750"/>
            <a:ext cx="7026275" cy="597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1728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309563"/>
            <a:ext cx="3027362" cy="2270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15:notes"/>
          <p:cNvSpPr txBox="1">
            <a:spLocks noGrp="1"/>
          </p:cNvSpPr>
          <p:nvPr>
            <p:ph type="body" idx="1"/>
          </p:nvPr>
        </p:nvSpPr>
        <p:spPr>
          <a:xfrm>
            <a:off x="0" y="2639750"/>
            <a:ext cx="7026275" cy="5974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50" tIns="46675" rIns="93350" bIns="466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815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6" name="Google Shape;86;p2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2" name="Google Shape;92;p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3" name="Google Shape;93;p3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2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/>
          <p:nvPr/>
        </p:nvSpPr>
        <p:spPr>
          <a:xfrm>
            <a:off x="1524000" y="533400"/>
            <a:ext cx="73152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Employees’ Association</a:t>
            </a:r>
            <a:endParaRPr dirty="0"/>
          </a:p>
          <a:p>
            <a:pPr marL="0" marR="0" lvl="0" indent="0" algn="r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Bay Area Air Quality Management District</a:t>
            </a:r>
            <a:endParaRPr dirty="0"/>
          </a:p>
          <a:p>
            <a:pPr marL="0" marR="0" lvl="0" indent="0" algn="r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Special General Membership Meeting </a:t>
            </a:r>
            <a:endParaRPr dirty="0"/>
          </a:p>
        </p:txBody>
      </p:sp>
      <p:sp>
        <p:nvSpPr>
          <p:cNvPr id="101" name="Google Shape;101;p1"/>
          <p:cNvSpPr txBox="1"/>
          <p:nvPr/>
        </p:nvSpPr>
        <p:spPr>
          <a:xfrm>
            <a:off x="1427163" y="4876800"/>
            <a:ext cx="7412037" cy="42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dirty="0">
                <a:solidFill>
                  <a:schemeClr val="dk1"/>
                </a:solidFill>
              </a:rPr>
              <a:t>June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3, 20</a:t>
            </a:r>
            <a:r>
              <a:rPr lang="en-US" sz="2400" dirty="0">
                <a:solidFill>
                  <a:schemeClr val="dk1"/>
                </a:solidFill>
              </a:rPr>
              <a:t>21</a:t>
            </a:r>
            <a:endParaRPr dirty="0"/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" y="152400"/>
            <a:ext cx="1857375" cy="103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5" descr="L_twinpea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60579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/>
          <p:nvPr/>
        </p:nvSpPr>
        <p:spPr>
          <a:xfrm>
            <a:off x="0" y="0"/>
            <a:ext cx="6115050" cy="1371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1143000" y="1282700"/>
            <a:ext cx="8001000" cy="76200"/>
          </a:xfrm>
          <a:prstGeom prst="rect">
            <a:avLst/>
          </a:prstGeom>
          <a:gradFill>
            <a:gsLst>
              <a:gs pos="0">
                <a:srgbClr val="333399">
                  <a:alpha val="0"/>
                </a:srgbClr>
              </a:gs>
              <a:gs pos="100000">
                <a:srgbClr val="333399">
                  <a:alpha val="8980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610600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/>
              <a:t>Contract Negotiation</a:t>
            </a: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1143000" y="2419574"/>
            <a:ext cx="6629400" cy="595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Extended float hours expiration date to 9/30/21</a:t>
            </a:r>
          </a:p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Allow cash out of unused float leave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B1C13E-D567-F545-901E-019B77337069}"/>
              </a:ext>
            </a:extLst>
          </p:cNvPr>
          <p:cNvSpPr txBox="1"/>
          <p:nvPr/>
        </p:nvSpPr>
        <p:spPr>
          <a:xfrm>
            <a:off x="1143000" y="1883654"/>
            <a:ext cx="6115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Sec 12.07 Holidays </a:t>
            </a:r>
          </a:p>
        </p:txBody>
      </p:sp>
    </p:spTree>
    <p:extLst>
      <p:ext uri="{BB962C8B-B14F-4D97-AF65-F5344CB8AC3E}">
        <p14:creationId xmlns:p14="http://schemas.microsoft.com/office/powerpoint/2010/main" val="254307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5" descr="L_twinpea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60579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/>
          <p:nvPr/>
        </p:nvSpPr>
        <p:spPr>
          <a:xfrm>
            <a:off x="0" y="0"/>
            <a:ext cx="6115050" cy="1371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1143000" y="1282700"/>
            <a:ext cx="8001000" cy="76200"/>
          </a:xfrm>
          <a:prstGeom prst="rect">
            <a:avLst/>
          </a:prstGeom>
          <a:gradFill>
            <a:gsLst>
              <a:gs pos="0">
                <a:srgbClr val="333399">
                  <a:alpha val="0"/>
                </a:srgbClr>
              </a:gs>
              <a:gs pos="100000">
                <a:srgbClr val="333399">
                  <a:alpha val="8980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610600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/>
              <a:t>Contract Negotiation</a:t>
            </a: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1143000" y="2419574"/>
            <a:ext cx="6629400" cy="595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Increase pot from 17k to 22k for each year of the 2 year contract</a:t>
            </a:r>
          </a:p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Will automatically revert to 3.8% of filled bargaining unit positions</a:t>
            </a:r>
          </a:p>
          <a:p>
            <a:pPr lvl="2">
              <a:buClr>
                <a:schemeClr val="dk1"/>
              </a:buClr>
              <a:buSzPts val="3200"/>
            </a:pPr>
            <a:endParaRPr lang="en-US" sz="2000" dirty="0">
              <a:solidFill>
                <a:schemeClr val="dk1"/>
              </a:solidFill>
            </a:endParaRPr>
          </a:p>
          <a:p>
            <a:pPr lvl="2">
              <a:buClr>
                <a:schemeClr val="dk1"/>
              </a:buClr>
              <a:buSzPts val="3200"/>
            </a:pPr>
            <a:r>
              <a:rPr lang="en-US" sz="2000" dirty="0">
                <a:solidFill>
                  <a:schemeClr val="dk1"/>
                </a:solidFill>
              </a:rPr>
              <a:t>Example : (250 x 2080) x 3.8%=19,760 pot of Temp hours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B1C13E-D567-F545-901E-019B77337069}"/>
              </a:ext>
            </a:extLst>
          </p:cNvPr>
          <p:cNvSpPr txBox="1"/>
          <p:nvPr/>
        </p:nvSpPr>
        <p:spPr>
          <a:xfrm>
            <a:off x="1143000" y="1807454"/>
            <a:ext cx="6115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16.02 Contracting Out </a:t>
            </a:r>
          </a:p>
        </p:txBody>
      </p:sp>
    </p:spTree>
    <p:extLst>
      <p:ext uri="{BB962C8B-B14F-4D97-AF65-F5344CB8AC3E}">
        <p14:creationId xmlns:p14="http://schemas.microsoft.com/office/powerpoint/2010/main" val="3108766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5" descr="L_twinpea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60579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/>
          <p:nvPr/>
        </p:nvSpPr>
        <p:spPr>
          <a:xfrm>
            <a:off x="0" y="0"/>
            <a:ext cx="6115050" cy="1371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1143000" y="1282700"/>
            <a:ext cx="8001000" cy="76200"/>
          </a:xfrm>
          <a:prstGeom prst="rect">
            <a:avLst/>
          </a:prstGeom>
          <a:gradFill>
            <a:gsLst>
              <a:gs pos="0">
                <a:srgbClr val="333399">
                  <a:alpha val="0"/>
                </a:srgbClr>
              </a:gs>
              <a:gs pos="100000">
                <a:srgbClr val="333399">
                  <a:alpha val="8980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610600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/>
              <a:t>Contract Negotiation</a:t>
            </a: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1143000" y="2844335"/>
            <a:ext cx="6629400" cy="595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Created a fellows program Limited to 2000 hours</a:t>
            </a:r>
          </a:p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dk1"/>
              </a:solidFill>
            </a:endParaRPr>
          </a:p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Changed college intern pay to Office Assistant I step A pay</a:t>
            </a:r>
          </a:p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Change frequency of reporting to quarterly</a:t>
            </a:r>
          </a:p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Removed some language from misc. section </a:t>
            </a:r>
          </a:p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dk1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B1C13E-D567-F545-901E-019B77337069}"/>
              </a:ext>
            </a:extLst>
          </p:cNvPr>
          <p:cNvSpPr txBox="1"/>
          <p:nvPr/>
        </p:nvSpPr>
        <p:spPr>
          <a:xfrm>
            <a:off x="1143000" y="1807454"/>
            <a:ext cx="6273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Section 16.03 Intern and Fellows Program </a:t>
            </a:r>
          </a:p>
        </p:txBody>
      </p:sp>
    </p:spTree>
    <p:extLst>
      <p:ext uri="{BB962C8B-B14F-4D97-AF65-F5344CB8AC3E}">
        <p14:creationId xmlns:p14="http://schemas.microsoft.com/office/powerpoint/2010/main" val="2359651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5" descr="L_twinpea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60579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/>
          <p:nvPr/>
        </p:nvSpPr>
        <p:spPr>
          <a:xfrm>
            <a:off x="0" y="0"/>
            <a:ext cx="6115050" cy="1371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1143000" y="1282700"/>
            <a:ext cx="8001000" cy="76200"/>
          </a:xfrm>
          <a:prstGeom prst="rect">
            <a:avLst/>
          </a:prstGeom>
          <a:gradFill>
            <a:gsLst>
              <a:gs pos="0">
                <a:srgbClr val="333399">
                  <a:alpha val="0"/>
                </a:srgbClr>
              </a:gs>
              <a:gs pos="100000">
                <a:srgbClr val="333399">
                  <a:alpha val="8980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610600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/>
              <a:t>Contract Negotiation</a:t>
            </a: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B1C13E-D567-F545-901E-019B77337069}"/>
              </a:ext>
            </a:extLst>
          </p:cNvPr>
          <p:cNvSpPr txBox="1"/>
          <p:nvPr/>
        </p:nvSpPr>
        <p:spPr>
          <a:xfrm>
            <a:off x="457200" y="1626276"/>
            <a:ext cx="8102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Reclass and Equity adjustment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5F13399-09D8-DC40-A897-8CD2631E9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307209"/>
              </p:ext>
            </p:extLst>
          </p:nvPr>
        </p:nvGraphicFramePr>
        <p:xfrm>
          <a:off x="457200" y="2374900"/>
          <a:ext cx="8229600" cy="3354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8299">
                  <a:extLst>
                    <a:ext uri="{9D8B030D-6E8A-4147-A177-3AD203B41FA5}">
                      <a16:colId xmlns:a16="http://schemas.microsoft.com/office/drawing/2014/main" val="1417808442"/>
                    </a:ext>
                  </a:extLst>
                </a:gridCol>
                <a:gridCol w="1382573">
                  <a:extLst>
                    <a:ext uri="{9D8B030D-6E8A-4147-A177-3AD203B41FA5}">
                      <a16:colId xmlns:a16="http://schemas.microsoft.com/office/drawing/2014/main" val="2915922552"/>
                    </a:ext>
                  </a:extLst>
                </a:gridCol>
                <a:gridCol w="2049170">
                  <a:extLst>
                    <a:ext uri="{9D8B030D-6E8A-4147-A177-3AD203B41FA5}">
                      <a16:colId xmlns:a16="http://schemas.microsoft.com/office/drawing/2014/main" val="3299441627"/>
                    </a:ext>
                  </a:extLst>
                </a:gridCol>
                <a:gridCol w="1489558">
                  <a:extLst>
                    <a:ext uri="{9D8B030D-6E8A-4147-A177-3AD203B41FA5}">
                      <a16:colId xmlns:a16="http://schemas.microsoft.com/office/drawing/2014/main" val="2240907290"/>
                    </a:ext>
                  </a:extLst>
                </a:gridCol>
              </a:tblGrid>
              <a:tr h="4502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Current Classification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Current Salary Range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Proposed Classification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Proposed Salary Range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24912635"/>
                  </a:ext>
                </a:extLst>
              </a:tr>
              <a:tr h="4501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Air Quality Inspector 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Assistant Air Quality Specialist 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1925443"/>
                  </a:ext>
                </a:extLst>
              </a:tr>
              <a:tr h="2206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Air Quality Inspector 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Air Quality Specialist 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43788129"/>
                  </a:ext>
                </a:extLst>
              </a:tr>
              <a:tr h="2206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Senior Air Quality Inspector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Air Quality Specialist 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20805001"/>
                  </a:ext>
                </a:extLst>
              </a:tr>
              <a:tr h="4502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Supervising Air Quality Inspector (no incumbents)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Senior Air Quality Specialist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38511101"/>
                  </a:ext>
                </a:extLst>
              </a:tr>
              <a:tr h="4501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Air Quality Instrument Specialist 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Assistant Air Quality Specialist 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78424536"/>
                  </a:ext>
                </a:extLst>
              </a:tr>
              <a:tr h="2206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Air Quality Instrument Specialist 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Air Quality Specialist 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21681467"/>
                  </a:ext>
                </a:extLst>
              </a:tr>
              <a:tr h="2206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Senior Air Quality Instrument Specialist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Air Quality Specialist 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27131839"/>
                  </a:ext>
                </a:extLst>
              </a:tr>
              <a:tr h="2206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Principal Air Quality Instrument Specialist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Principal Air Quality Specialist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02697831"/>
                  </a:ext>
                </a:extLst>
              </a:tr>
              <a:tr h="4501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Supervising Air Quality Instrument Specialist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Supervising Air Quality Specialist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23308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469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5" descr="L_twinpea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60579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/>
          <p:nvPr/>
        </p:nvSpPr>
        <p:spPr>
          <a:xfrm>
            <a:off x="0" y="0"/>
            <a:ext cx="6115050" cy="1371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1143000" y="1282700"/>
            <a:ext cx="8001000" cy="76200"/>
          </a:xfrm>
          <a:prstGeom prst="rect">
            <a:avLst/>
          </a:prstGeom>
          <a:gradFill>
            <a:gsLst>
              <a:gs pos="0">
                <a:srgbClr val="333399">
                  <a:alpha val="0"/>
                </a:srgbClr>
              </a:gs>
              <a:gs pos="100000">
                <a:srgbClr val="333399">
                  <a:alpha val="8980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610600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/>
              <a:t>Contract Negotiation</a:t>
            </a: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B1C13E-D567-F545-901E-019B77337069}"/>
              </a:ext>
            </a:extLst>
          </p:cNvPr>
          <p:cNvSpPr txBox="1"/>
          <p:nvPr/>
        </p:nvSpPr>
        <p:spPr>
          <a:xfrm>
            <a:off x="457200" y="163466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Reclass and Equity adjustment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552E0BC-A271-8744-AEE1-1B585DDA2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656622"/>
              </p:ext>
            </p:extLst>
          </p:nvPr>
        </p:nvGraphicFramePr>
        <p:xfrm>
          <a:off x="457200" y="2400141"/>
          <a:ext cx="8229600" cy="3845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4371">
                  <a:extLst>
                    <a:ext uri="{9D8B030D-6E8A-4147-A177-3AD203B41FA5}">
                      <a16:colId xmlns:a16="http://schemas.microsoft.com/office/drawing/2014/main" val="2433987907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420707644"/>
                    </a:ext>
                  </a:extLst>
                </a:gridCol>
                <a:gridCol w="2694371">
                  <a:extLst>
                    <a:ext uri="{9D8B030D-6E8A-4147-A177-3AD203B41FA5}">
                      <a16:colId xmlns:a16="http://schemas.microsoft.com/office/drawing/2014/main" val="1351860829"/>
                    </a:ext>
                  </a:extLst>
                </a:gridCol>
                <a:gridCol w="1473098">
                  <a:extLst>
                    <a:ext uri="{9D8B030D-6E8A-4147-A177-3AD203B41FA5}">
                      <a16:colId xmlns:a16="http://schemas.microsoft.com/office/drawing/2014/main" val="1720904335"/>
                    </a:ext>
                  </a:extLst>
                </a:gridCol>
              </a:tblGrid>
              <a:tr h="4604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Current Classification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Current Salary Range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Proposed Classification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Proposed Salary Range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84371562"/>
                  </a:ext>
                </a:extLst>
              </a:tr>
              <a:tr h="225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Air Quality Chemist 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Air Quality Chemist 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41313357"/>
                  </a:ext>
                </a:extLst>
              </a:tr>
              <a:tr h="225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Air Quality Chemist 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Air Quality Chemist 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15563863"/>
                  </a:ext>
                </a:extLst>
              </a:tr>
              <a:tr h="225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Senior Air Quality Chemist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Senior Air Quality Chemist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93789719"/>
                  </a:ext>
                </a:extLst>
              </a:tr>
              <a:tr h="225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Principal Air Quality Chemist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Principal Air Quality Chemist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79690448"/>
                  </a:ext>
                </a:extLst>
              </a:tr>
              <a:tr h="225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Accounting Assistant 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Accounting Assistant 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51511758"/>
                  </a:ext>
                </a:extLst>
              </a:tr>
              <a:tr h="225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Accounting Assistant 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Accounting Assistant 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68846028"/>
                  </a:ext>
                </a:extLst>
              </a:tr>
              <a:tr h="225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Senior Accounting Assistant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Senior Accounting Assistant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51251489"/>
                  </a:ext>
                </a:extLst>
              </a:tr>
              <a:tr h="225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Accountant 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Accountant 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08670060"/>
                  </a:ext>
                </a:extLst>
              </a:tr>
              <a:tr h="225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Accountant 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Accountant 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13624924"/>
                  </a:ext>
                </a:extLst>
              </a:tr>
              <a:tr h="225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Principal Accountant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Principal Accountant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88206269"/>
                  </a:ext>
                </a:extLst>
              </a:tr>
              <a:tr h="225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Fiscal Services Coordinator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Fiscal Services Coordinator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41587367"/>
                  </a:ext>
                </a:extLst>
              </a:tr>
              <a:tr h="225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Public Information Officer 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Public Information Officer 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69317700"/>
                  </a:ext>
                </a:extLst>
              </a:tr>
              <a:tr h="225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Public Information Officer 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Public Information Officer 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69567371"/>
                  </a:ext>
                </a:extLst>
              </a:tr>
              <a:tr h="225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Senior Public Information Officer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Senior Public Information Officer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4267653"/>
                  </a:ext>
                </a:extLst>
              </a:tr>
              <a:tr h="225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Supervising Public Information Officer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Supervising Public Information Officer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65670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316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16" descr="L_twinpea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60579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16"/>
          <p:cNvSpPr/>
          <p:nvPr/>
        </p:nvSpPr>
        <p:spPr>
          <a:xfrm>
            <a:off x="0" y="0"/>
            <a:ext cx="6115050" cy="1371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6"/>
          <p:cNvSpPr/>
          <p:nvPr/>
        </p:nvSpPr>
        <p:spPr>
          <a:xfrm>
            <a:off x="1143000" y="1282700"/>
            <a:ext cx="8001000" cy="76200"/>
          </a:xfrm>
          <a:prstGeom prst="rect">
            <a:avLst/>
          </a:prstGeom>
          <a:gradFill>
            <a:gsLst>
              <a:gs pos="0">
                <a:srgbClr val="333399">
                  <a:alpha val="0"/>
                </a:srgbClr>
              </a:gs>
              <a:gs pos="100000">
                <a:srgbClr val="333399">
                  <a:alpha val="8980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6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6"/>
          <p:cNvSpPr/>
          <p:nvPr/>
        </p:nvSpPr>
        <p:spPr>
          <a:xfrm>
            <a:off x="2933700" y="3429000"/>
            <a:ext cx="36195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5" descr="L_twinpea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60579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/>
          <p:nvPr/>
        </p:nvSpPr>
        <p:spPr>
          <a:xfrm>
            <a:off x="0" y="0"/>
            <a:ext cx="6115050" cy="1371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1143000" y="1282700"/>
            <a:ext cx="8001000" cy="76200"/>
          </a:xfrm>
          <a:prstGeom prst="rect">
            <a:avLst/>
          </a:prstGeom>
          <a:gradFill>
            <a:gsLst>
              <a:gs pos="0">
                <a:srgbClr val="333399">
                  <a:alpha val="0"/>
                </a:srgbClr>
              </a:gs>
              <a:gs pos="100000">
                <a:srgbClr val="333399">
                  <a:alpha val="8980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610600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/>
              <a:t>Contract Negotiation</a:t>
            </a: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1143000" y="2419574"/>
            <a:ext cx="6629400" cy="595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2 Year Contract - July 1 2021– June 30 2023</a:t>
            </a:r>
          </a:p>
          <a:p>
            <a:pPr>
              <a:buClr>
                <a:schemeClr val="dk1"/>
              </a:buClr>
              <a:buSzPts val="3200"/>
            </a:pPr>
            <a:endParaRPr lang="en-US" sz="2000" dirty="0">
              <a:solidFill>
                <a:schemeClr val="dk1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1</a:t>
            </a:r>
            <a:r>
              <a:rPr lang="en-US" sz="2000" baseline="30000" dirty="0">
                <a:solidFill>
                  <a:schemeClr val="dk1"/>
                </a:solidFill>
              </a:rPr>
              <a:t>st</a:t>
            </a:r>
            <a:r>
              <a:rPr lang="en-US" sz="2000" dirty="0">
                <a:solidFill>
                  <a:schemeClr val="dk1"/>
                </a:solidFill>
              </a:rPr>
              <a:t> year; 1.5% COLA - .75% July 4</a:t>
            </a:r>
            <a:r>
              <a:rPr lang="en-US" sz="2000" baseline="30000" dirty="0">
                <a:solidFill>
                  <a:schemeClr val="dk1"/>
                </a:solidFill>
              </a:rPr>
              <a:t>th</a:t>
            </a:r>
            <a:r>
              <a:rPr lang="en-US" sz="2000" dirty="0">
                <a:solidFill>
                  <a:schemeClr val="dk1"/>
                </a:solidFill>
              </a:rPr>
              <a:t> 2021, .75% Jan 2</a:t>
            </a:r>
            <a:r>
              <a:rPr lang="en-US" sz="2000" baseline="30000" dirty="0">
                <a:solidFill>
                  <a:schemeClr val="dk1"/>
                </a:solidFill>
              </a:rPr>
              <a:t>nd</a:t>
            </a:r>
            <a:r>
              <a:rPr lang="en-US" sz="2000" dirty="0">
                <a:solidFill>
                  <a:schemeClr val="dk1"/>
                </a:solidFill>
              </a:rPr>
              <a:t> 2022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endParaRPr lang="en-US" sz="2000" dirty="0">
              <a:solidFill>
                <a:schemeClr val="dk1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2</a:t>
            </a:r>
            <a:r>
              <a:rPr lang="en-US" sz="2000" baseline="30000" dirty="0">
                <a:solidFill>
                  <a:schemeClr val="dk1"/>
                </a:solidFill>
              </a:rPr>
              <a:t>nd</a:t>
            </a:r>
            <a:r>
              <a:rPr lang="en-US" sz="2000" dirty="0">
                <a:solidFill>
                  <a:schemeClr val="dk1"/>
                </a:solidFill>
              </a:rPr>
              <a:t> year; COLA 1% – 3.4%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B1C13E-D567-F545-901E-019B77337069}"/>
              </a:ext>
            </a:extLst>
          </p:cNvPr>
          <p:cNvSpPr txBox="1"/>
          <p:nvPr/>
        </p:nvSpPr>
        <p:spPr>
          <a:xfrm>
            <a:off x="1371601" y="1896354"/>
            <a:ext cx="4948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Sec 7.01 Salaries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5" descr="L_twinpea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60579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/>
          <p:nvPr/>
        </p:nvSpPr>
        <p:spPr>
          <a:xfrm>
            <a:off x="0" y="0"/>
            <a:ext cx="6115050" cy="1371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1143000" y="1282700"/>
            <a:ext cx="8001000" cy="76200"/>
          </a:xfrm>
          <a:prstGeom prst="rect">
            <a:avLst/>
          </a:prstGeom>
          <a:gradFill>
            <a:gsLst>
              <a:gs pos="0">
                <a:srgbClr val="333399">
                  <a:alpha val="0"/>
                </a:srgbClr>
              </a:gs>
              <a:gs pos="100000">
                <a:srgbClr val="333399">
                  <a:alpha val="8980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610600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/>
              <a:t>Contract Negotiation</a:t>
            </a: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1151963" y="2903668"/>
            <a:ext cx="6629400" cy="595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3</a:t>
            </a:r>
            <a:r>
              <a:rPr lang="en-US" sz="2000" baseline="30000" dirty="0">
                <a:solidFill>
                  <a:schemeClr val="dk1"/>
                </a:solidFill>
              </a:rPr>
              <a:t>rd</a:t>
            </a:r>
            <a:r>
              <a:rPr lang="en-US" sz="2000" dirty="0">
                <a:solidFill>
                  <a:schemeClr val="dk1"/>
                </a:solidFill>
              </a:rPr>
              <a:t> Party to review performance eval. In conjunction a sliding classification will be implemented  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B1C13E-D567-F545-901E-019B77337069}"/>
              </a:ext>
            </a:extLst>
          </p:cNvPr>
          <p:cNvSpPr txBox="1"/>
          <p:nvPr/>
        </p:nvSpPr>
        <p:spPr>
          <a:xfrm>
            <a:off x="1151963" y="1601277"/>
            <a:ext cx="66222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Side Letter Regarding MOU Sec 8.04 Performance Evaluations</a:t>
            </a:r>
          </a:p>
        </p:txBody>
      </p:sp>
    </p:spTree>
    <p:extLst>
      <p:ext uri="{BB962C8B-B14F-4D97-AF65-F5344CB8AC3E}">
        <p14:creationId xmlns:p14="http://schemas.microsoft.com/office/powerpoint/2010/main" val="576867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5" descr="L_twinpea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60579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/>
          <p:nvPr/>
        </p:nvSpPr>
        <p:spPr>
          <a:xfrm>
            <a:off x="0" y="0"/>
            <a:ext cx="6115050" cy="1371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1143000" y="1282700"/>
            <a:ext cx="8001000" cy="76200"/>
          </a:xfrm>
          <a:prstGeom prst="rect">
            <a:avLst/>
          </a:prstGeom>
          <a:gradFill>
            <a:gsLst>
              <a:gs pos="0">
                <a:srgbClr val="333399">
                  <a:alpha val="0"/>
                </a:srgbClr>
              </a:gs>
              <a:gs pos="100000">
                <a:srgbClr val="333399">
                  <a:alpha val="8980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610600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/>
              <a:t>Contract Negotiation</a:t>
            </a: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1143000" y="2419574"/>
            <a:ext cx="6629400" cy="595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Comp time outside of your regular division is subject to manager approval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B1C13E-D567-F545-901E-019B77337069}"/>
              </a:ext>
            </a:extLst>
          </p:cNvPr>
          <p:cNvSpPr txBox="1"/>
          <p:nvPr/>
        </p:nvSpPr>
        <p:spPr>
          <a:xfrm>
            <a:off x="1143000" y="1807454"/>
            <a:ext cx="5338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9.04 Overtime </a:t>
            </a:r>
          </a:p>
        </p:txBody>
      </p:sp>
    </p:spTree>
    <p:extLst>
      <p:ext uri="{BB962C8B-B14F-4D97-AF65-F5344CB8AC3E}">
        <p14:creationId xmlns:p14="http://schemas.microsoft.com/office/powerpoint/2010/main" val="1924225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5" descr="L_twinpea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60579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/>
          <p:nvPr/>
        </p:nvSpPr>
        <p:spPr>
          <a:xfrm>
            <a:off x="0" y="0"/>
            <a:ext cx="6115050" cy="1371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1143000" y="1282700"/>
            <a:ext cx="8001000" cy="76200"/>
          </a:xfrm>
          <a:prstGeom prst="rect">
            <a:avLst/>
          </a:prstGeom>
          <a:gradFill>
            <a:gsLst>
              <a:gs pos="0">
                <a:srgbClr val="333399">
                  <a:alpha val="0"/>
                </a:srgbClr>
              </a:gs>
              <a:gs pos="100000">
                <a:srgbClr val="333399">
                  <a:alpha val="8980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610600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/>
              <a:t>Contract Negotiation</a:t>
            </a: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1143000" y="2559274"/>
            <a:ext cx="6629400" cy="3016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Removed “At a minimum” from  “The District shall comply with the provisions of the California Public Employees’ Medical and Hospital Care Act."</a:t>
            </a:r>
          </a:p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dk1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B1C13E-D567-F545-901E-019B77337069}"/>
              </a:ext>
            </a:extLst>
          </p:cNvPr>
          <p:cNvSpPr txBox="1"/>
          <p:nvPr/>
        </p:nvSpPr>
        <p:spPr>
          <a:xfrm>
            <a:off x="1143000" y="1807454"/>
            <a:ext cx="6254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Sec 11.06 Insurance After Retirement </a:t>
            </a:r>
          </a:p>
        </p:txBody>
      </p:sp>
    </p:spTree>
    <p:extLst>
      <p:ext uri="{BB962C8B-B14F-4D97-AF65-F5344CB8AC3E}">
        <p14:creationId xmlns:p14="http://schemas.microsoft.com/office/powerpoint/2010/main" val="238589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5" descr="L_twinpea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60579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/>
          <p:nvPr/>
        </p:nvSpPr>
        <p:spPr>
          <a:xfrm>
            <a:off x="0" y="0"/>
            <a:ext cx="6115050" cy="1371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1143000" y="1282700"/>
            <a:ext cx="8001000" cy="76200"/>
          </a:xfrm>
          <a:prstGeom prst="rect">
            <a:avLst/>
          </a:prstGeom>
          <a:gradFill>
            <a:gsLst>
              <a:gs pos="0">
                <a:srgbClr val="333399">
                  <a:alpha val="0"/>
                </a:srgbClr>
              </a:gs>
              <a:gs pos="100000">
                <a:srgbClr val="333399">
                  <a:alpha val="8980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610600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/>
              <a:t>Contract Negotiation</a:t>
            </a: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1143000" y="2381474"/>
            <a:ext cx="6629400" cy="595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Created a Student Loan Repayment Program</a:t>
            </a:r>
          </a:p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Reallocated funds so its 10k per pot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B1C13E-D567-F545-901E-019B77337069}"/>
              </a:ext>
            </a:extLst>
          </p:cNvPr>
          <p:cNvSpPr txBox="1"/>
          <p:nvPr/>
        </p:nvSpPr>
        <p:spPr>
          <a:xfrm>
            <a:off x="1143000" y="1807454"/>
            <a:ext cx="6115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11.15 Job Related Education </a:t>
            </a:r>
          </a:p>
        </p:txBody>
      </p:sp>
    </p:spTree>
    <p:extLst>
      <p:ext uri="{BB962C8B-B14F-4D97-AF65-F5344CB8AC3E}">
        <p14:creationId xmlns:p14="http://schemas.microsoft.com/office/powerpoint/2010/main" val="2546176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5" descr="L_twinpea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60579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/>
          <p:nvPr/>
        </p:nvSpPr>
        <p:spPr>
          <a:xfrm>
            <a:off x="0" y="0"/>
            <a:ext cx="6115050" cy="1371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1143000" y="1282700"/>
            <a:ext cx="8001000" cy="76200"/>
          </a:xfrm>
          <a:prstGeom prst="rect">
            <a:avLst/>
          </a:prstGeom>
          <a:gradFill>
            <a:gsLst>
              <a:gs pos="0">
                <a:srgbClr val="333399">
                  <a:alpha val="0"/>
                </a:srgbClr>
              </a:gs>
              <a:gs pos="100000">
                <a:srgbClr val="333399">
                  <a:alpha val="8980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610600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/>
              <a:t>Contract Negotiation</a:t>
            </a: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1143000" y="2419574"/>
            <a:ext cx="6629400" cy="595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Increase annual leave cap to 550 hours till June 30, 2023</a:t>
            </a:r>
          </a:p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/>
              <a:t>Removed language where future permanent employee that were previously employed as a LTE/temp for more than 1000 hours accumulated service shall be the combined service as a permanent employee.</a:t>
            </a:r>
          </a:p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/>
              <a:t>Removed language If a payday falls during an employee's vacation, the employee may receive a partial pay warrant for the pay period. </a:t>
            </a:r>
          </a:p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/>
              <a:t>Changed the time allowed for payment for unused annual leave from 10 to 15 days</a:t>
            </a:r>
          </a:p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/>
              <a:t>Employees who are rehired after 5 years of separation don’t retain same annual accrual rate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B1C13E-D567-F545-901E-019B77337069}"/>
              </a:ext>
            </a:extLst>
          </p:cNvPr>
          <p:cNvSpPr txBox="1"/>
          <p:nvPr/>
        </p:nvSpPr>
        <p:spPr>
          <a:xfrm>
            <a:off x="1143000" y="1748048"/>
            <a:ext cx="6222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12.01 Annual Leave </a:t>
            </a:r>
          </a:p>
        </p:txBody>
      </p:sp>
    </p:spTree>
    <p:extLst>
      <p:ext uri="{BB962C8B-B14F-4D97-AF65-F5344CB8AC3E}">
        <p14:creationId xmlns:p14="http://schemas.microsoft.com/office/powerpoint/2010/main" val="3304397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5" descr="L_twinpea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60579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/>
          <p:nvPr/>
        </p:nvSpPr>
        <p:spPr>
          <a:xfrm>
            <a:off x="0" y="0"/>
            <a:ext cx="6115050" cy="1371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1143000" y="1282700"/>
            <a:ext cx="8001000" cy="76200"/>
          </a:xfrm>
          <a:prstGeom prst="rect">
            <a:avLst/>
          </a:prstGeom>
          <a:gradFill>
            <a:gsLst>
              <a:gs pos="0">
                <a:srgbClr val="333399">
                  <a:alpha val="0"/>
                </a:srgbClr>
              </a:gs>
              <a:gs pos="100000">
                <a:srgbClr val="333399">
                  <a:alpha val="8980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610600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/>
              <a:t>Contract Negotiation</a:t>
            </a: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1143000" y="2419574"/>
            <a:ext cx="6629400" cy="595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Dr. note may be required after 5 consecutive scheduled work days of calling out sick</a:t>
            </a:r>
          </a:p>
          <a:p>
            <a:pPr>
              <a:buClr>
                <a:schemeClr val="dk1"/>
              </a:buClr>
              <a:buSzPts val="3200"/>
            </a:pPr>
            <a:endParaRPr lang="en-US" sz="2000" dirty="0">
              <a:solidFill>
                <a:schemeClr val="dk1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Added “full time” and “part time” to allowance and accrual rate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B1C13E-D567-F545-901E-019B77337069}"/>
              </a:ext>
            </a:extLst>
          </p:cNvPr>
          <p:cNvSpPr txBox="1"/>
          <p:nvPr/>
        </p:nvSpPr>
        <p:spPr>
          <a:xfrm>
            <a:off x="1143000" y="1807454"/>
            <a:ext cx="6115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12.02 Sick Leave </a:t>
            </a:r>
          </a:p>
        </p:txBody>
      </p:sp>
    </p:spTree>
    <p:extLst>
      <p:ext uri="{BB962C8B-B14F-4D97-AF65-F5344CB8AC3E}">
        <p14:creationId xmlns:p14="http://schemas.microsoft.com/office/powerpoint/2010/main" val="746179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5" descr="L_twinpea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60579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/>
          <p:nvPr/>
        </p:nvSpPr>
        <p:spPr>
          <a:xfrm>
            <a:off x="0" y="0"/>
            <a:ext cx="6115050" cy="13716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5"/>
          <p:cNvSpPr/>
          <p:nvPr/>
        </p:nvSpPr>
        <p:spPr>
          <a:xfrm>
            <a:off x="1143000" y="1282700"/>
            <a:ext cx="8001000" cy="76200"/>
          </a:xfrm>
          <a:prstGeom prst="rect">
            <a:avLst/>
          </a:prstGeom>
          <a:gradFill>
            <a:gsLst>
              <a:gs pos="0">
                <a:srgbClr val="333399">
                  <a:alpha val="0"/>
                </a:srgbClr>
              </a:gs>
              <a:gs pos="100000">
                <a:srgbClr val="333399">
                  <a:alpha val="89803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610600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/>
              <a:t>Contract Negotiation</a:t>
            </a: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1143000" y="2419574"/>
            <a:ext cx="6629400" cy="595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Added language “on matters related to District business” </a:t>
            </a:r>
          </a:p>
          <a:p>
            <a:pPr>
              <a:buClr>
                <a:schemeClr val="dk1"/>
              </a:buClr>
              <a:buSzPts val="3200"/>
            </a:pPr>
            <a:endParaRPr lang="en-US" sz="2000" dirty="0">
              <a:solidFill>
                <a:schemeClr val="dk1"/>
              </a:solidFill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B1C13E-D567-F545-901E-019B77337069}"/>
              </a:ext>
            </a:extLst>
          </p:cNvPr>
          <p:cNvSpPr txBox="1"/>
          <p:nvPr/>
        </p:nvSpPr>
        <p:spPr>
          <a:xfrm>
            <a:off x="1143001" y="1807454"/>
            <a:ext cx="5338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12.06 Subpoena As A Witness </a:t>
            </a:r>
          </a:p>
        </p:txBody>
      </p:sp>
    </p:spTree>
    <p:extLst>
      <p:ext uri="{BB962C8B-B14F-4D97-AF65-F5344CB8AC3E}">
        <p14:creationId xmlns:p14="http://schemas.microsoft.com/office/powerpoint/2010/main" val="15856791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695</Words>
  <Application>Microsoft Macintosh PowerPoint</Application>
  <PresentationFormat>On-screen Show (4:3)</PresentationFormat>
  <Paragraphs>195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Default Design</vt:lpstr>
      <vt:lpstr>PowerPoint Presentation</vt:lpstr>
      <vt:lpstr>Contract Negotiation</vt:lpstr>
      <vt:lpstr>Contract Negotiation</vt:lpstr>
      <vt:lpstr>Contract Negotiation</vt:lpstr>
      <vt:lpstr>Contract Negotiation</vt:lpstr>
      <vt:lpstr>Contract Negotiation</vt:lpstr>
      <vt:lpstr>Contract Negotiation</vt:lpstr>
      <vt:lpstr>Contract Negotiation</vt:lpstr>
      <vt:lpstr>Contract Negotiation</vt:lpstr>
      <vt:lpstr>Contract Negotiation</vt:lpstr>
      <vt:lpstr>Contract Negotiation</vt:lpstr>
      <vt:lpstr>Contract Negotiation</vt:lpstr>
      <vt:lpstr>Contract Negotiation</vt:lpstr>
      <vt:lpstr>Contract Negotiation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gtholen</dc:creator>
  <cp:lastModifiedBy>Kennieth McKellar</cp:lastModifiedBy>
  <cp:revision>12</cp:revision>
  <dcterms:created xsi:type="dcterms:W3CDTF">2010-02-02T16:20:17Z</dcterms:created>
  <dcterms:modified xsi:type="dcterms:W3CDTF">2021-06-03T18:20:30Z</dcterms:modified>
</cp:coreProperties>
</file>